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embeddedFontLst>
    <p:embeddedFont>
      <p:font typeface="Lobster" panose="00000500000000000000" pitchFamily="2" charset="0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8" y="6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93aae8d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93aae8d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393aae8d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393aae8dd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93aae8d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93aae8dd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93aae8dd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93aae8dd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93aae8dd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93aae8dd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3aae8d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3aae8dd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3aae8dd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3aae8dd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3aae8dd_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3aae8dd_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сонализирано оформление">
  <p:cSld name="AUTOLAYOU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303300" cy="4166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Обяснителна записка за касовото изпълнение на  бюджета на Първо основно училище “Никола Йонков Вапцаров”,  гр. Берковица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0" y="4166300"/>
            <a:ext cx="9303300" cy="9771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към 3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1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03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.202</a:t>
            </a:r>
            <a:r>
              <a:rPr lang="en-US" dirty="0">
                <a:latin typeface="Lobster"/>
                <a:ea typeface="Lobster"/>
                <a:cs typeface="Lobster"/>
                <a:sym typeface="Lobster"/>
              </a:rPr>
              <a:t>6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 г.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892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Разходи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0" y="889075"/>
            <a:ext cx="9144000" cy="42543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01-00/заплати и възнаграждения на персонала/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–</a:t>
            </a:r>
            <a:r>
              <a:rPr lang="en-US" dirty="0"/>
              <a:t> </a:t>
            </a:r>
            <a:r>
              <a:rPr lang="bg-BG" dirty="0"/>
              <a:t>232 038</a:t>
            </a:r>
            <a:r>
              <a:rPr lang="bg" dirty="0"/>
              <a:t>,00 </a:t>
            </a:r>
            <a:r>
              <a:rPr lang="bg-BG" dirty="0"/>
              <a:t>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02-02 /за персонала по извънтрудови правоотношения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евро /отчет </a:t>
            </a:r>
            <a:r>
              <a:rPr lang="bg-BG" dirty="0"/>
              <a:t>0,00</a:t>
            </a:r>
            <a:r>
              <a:rPr lang="bg" dirty="0"/>
              <a:t> евро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8" y="123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0" y="125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02-05 /изплатени суми от СБКО с характер на възнаграждение - представително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- </a:t>
            </a:r>
            <a:r>
              <a:rPr lang="bg-BG" dirty="0"/>
              <a:t>805</a:t>
            </a:r>
            <a:r>
              <a:rPr lang="bg" dirty="0"/>
              <a:t>,00 евро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02-08 /обещетения на персонал, с характер на възнаграждение/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 - 0,00 евро/отчет – 0,00 евро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ctrTitle"/>
          </p:nvPr>
        </p:nvSpPr>
        <p:spPr>
          <a:xfrm>
            <a:off x="311700" y="-332850"/>
            <a:ext cx="8520600" cy="2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930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05-51 /ДОО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- </a:t>
            </a:r>
            <a:r>
              <a:rPr lang="bg-BG" dirty="0"/>
              <a:t>27373</a:t>
            </a:r>
            <a:r>
              <a:rPr lang="bg" dirty="0"/>
              <a:t>,00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05-52 /УчПФ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–8014</a:t>
            </a:r>
            <a:r>
              <a:rPr lang="en-US" dirty="0"/>
              <a:t>,</a:t>
            </a:r>
            <a:r>
              <a:rPr lang="bg" dirty="0"/>
              <a:t>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05-60/ЗО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-10640,00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05-80/ДЗПО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-5850,00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ctrTitle"/>
          </p:nvPr>
        </p:nvSpPr>
        <p:spPr>
          <a:xfrm flipH="1">
            <a:off x="129050" y="-292825"/>
            <a:ext cx="8769000" cy="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0" y="-402325"/>
            <a:ext cx="9144000" cy="60087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10-11 /разходи за храна/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- </a:t>
            </a:r>
            <a:r>
              <a:rPr lang="bg-BG" dirty="0"/>
              <a:t>4454</a:t>
            </a:r>
            <a:r>
              <a:rPr lang="bg" dirty="0"/>
              <a:t>,00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10-12 /разходи за медикаменти/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</a:t>
            </a:r>
            <a:r>
              <a:rPr lang="en-US" dirty="0"/>
              <a:t> </a:t>
            </a:r>
            <a:r>
              <a:rPr lang="bg-BG" dirty="0"/>
              <a:t>0,00 евро</a:t>
            </a:r>
            <a:r>
              <a:rPr lang="bg" dirty="0"/>
              <a:t>/отчет – 0,00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10-13 /разходи за постелен инвентар и работно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– 0,00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10-14 /разходи за учебници/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</a:t>
            </a:r>
            <a:r>
              <a:rPr lang="bg-BG" dirty="0"/>
              <a:t>0</a:t>
            </a:r>
            <a:r>
              <a:rPr lang="bg" dirty="0"/>
              <a:t>,00 евро/отчет – </a:t>
            </a:r>
            <a:r>
              <a:rPr lang="bg-BG" dirty="0"/>
              <a:t>364,00 евро</a:t>
            </a: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10-15 / разходи за материали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 /отчет - </a:t>
            </a:r>
            <a:r>
              <a:rPr lang="bg-BG" dirty="0"/>
              <a:t>2674</a:t>
            </a:r>
            <a:r>
              <a:rPr lang="bg" dirty="0"/>
              <a:t>,00 евро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73900" y="-327975"/>
            <a:ext cx="8489100" cy="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10-16 /разходи за вода, горива и ел. енергия/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– </a:t>
            </a:r>
            <a:r>
              <a:rPr lang="bg-BG" dirty="0"/>
              <a:t>0,00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10-20 /разходи за външни услуги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- </a:t>
            </a:r>
            <a:r>
              <a:rPr lang="bg-BG" dirty="0"/>
              <a:t>4076</a:t>
            </a:r>
            <a:r>
              <a:rPr lang="bg" dirty="0"/>
              <a:t>,00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10-51 /разходи за командировки в страната/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 /отчет – </a:t>
            </a:r>
            <a:r>
              <a:rPr lang="bg-BG" dirty="0"/>
              <a:t>318,00 евро</a:t>
            </a: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10-62 /разходи за застраховка/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 / отчет 17,00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ctrTitle"/>
          </p:nvPr>
        </p:nvSpPr>
        <p:spPr>
          <a:xfrm>
            <a:off x="311700" y="-250000"/>
            <a:ext cx="8520600" cy="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89502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19-81 /разходи за общински данъци и такси/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– </a:t>
            </a:r>
            <a:r>
              <a:rPr lang="bg-BG" dirty="0"/>
              <a:t>0,00 евро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/>
              <a:t>Параграф 52-01 / придобиване на компютри и хардуер/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/>
              <a:t>*план – </a:t>
            </a:r>
            <a:r>
              <a:rPr lang="en-US" dirty="0"/>
              <a:t>0</a:t>
            </a:r>
            <a:r>
              <a:rPr lang="bg-BG" dirty="0"/>
              <a:t>,00 евро/ отчет – 0,00 евро</a:t>
            </a:r>
            <a:endParaRPr dirty="0"/>
          </a:p>
          <a:p>
            <a:pPr marL="0" lvl="0" indent="0"/>
            <a:r>
              <a:rPr lang="bg-BG" dirty="0"/>
              <a:t>Параграф 52-03 /</a:t>
            </a:r>
            <a:r>
              <a:rPr lang="ru-RU" dirty="0" err="1"/>
              <a:t>придобиване</a:t>
            </a:r>
            <a:r>
              <a:rPr lang="ru-RU" dirty="0"/>
              <a:t> на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оборудване</a:t>
            </a:r>
            <a:r>
              <a:rPr lang="ru-RU" dirty="0"/>
              <a:t>, </a:t>
            </a:r>
            <a:r>
              <a:rPr lang="ru-RU" dirty="0" err="1"/>
              <a:t>машини</a:t>
            </a:r>
            <a:r>
              <a:rPr lang="ru-RU" dirty="0"/>
              <a:t> и </a:t>
            </a:r>
            <a:r>
              <a:rPr lang="ru-RU" dirty="0" err="1"/>
              <a:t>съоръжения</a:t>
            </a:r>
            <a:r>
              <a:rPr lang="ru-RU" dirty="0"/>
              <a:t> /</a:t>
            </a:r>
          </a:p>
          <a:p>
            <a:pPr marL="0" indent="0"/>
            <a:r>
              <a:rPr lang="ru-RU" dirty="0"/>
              <a:t>*план –  0,00 евро/ отчет – </a:t>
            </a:r>
            <a:r>
              <a:rPr lang="bg-BG" dirty="0"/>
              <a:t>0</a:t>
            </a:r>
            <a:r>
              <a:rPr lang="ru-RU" dirty="0"/>
              <a:t>,00 евро</a:t>
            </a:r>
          </a:p>
          <a:p>
            <a:pPr marL="0" indent="0"/>
            <a:r>
              <a:rPr lang="ru-RU" dirty="0"/>
              <a:t> </a:t>
            </a:r>
          </a:p>
          <a:p>
            <a:pPr marL="0" lvl="0" indent="0"/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771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Приходи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0" y="77130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bg-BG" dirty="0"/>
              <a:t>Параграф 53-01</a:t>
            </a:r>
            <a:r>
              <a:rPr lang="ru-RU" dirty="0"/>
              <a:t> /</a:t>
            </a:r>
            <a:r>
              <a:rPr lang="ru-RU" dirty="0" err="1"/>
              <a:t>придобиване</a:t>
            </a:r>
            <a:r>
              <a:rPr lang="ru-RU" dirty="0"/>
              <a:t> на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и </a:t>
            </a:r>
            <a:r>
              <a:rPr lang="ru-RU" dirty="0" err="1"/>
              <a:t>лицензи</a:t>
            </a:r>
            <a:r>
              <a:rPr lang="ru-RU" dirty="0"/>
              <a:t> за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/</a:t>
            </a:r>
          </a:p>
          <a:p>
            <a:pPr marL="0" indent="0"/>
            <a:r>
              <a:rPr lang="ru-RU" dirty="0"/>
              <a:t>*план – </a:t>
            </a:r>
            <a:r>
              <a:rPr lang="en-US" dirty="0"/>
              <a:t>0</a:t>
            </a:r>
            <a:r>
              <a:rPr lang="ru-RU" dirty="0"/>
              <a:t>0,00 евро/ отчет – 0,00 евро</a:t>
            </a:r>
          </a:p>
          <a:p>
            <a:pPr marL="0" indent="0"/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61-09 /Приходи от ОБА - вътрешни трансфери в системата на първостепенния разпоредител/</a:t>
            </a:r>
            <a:endParaRPr lang="en-US" dirty="0"/>
          </a:p>
          <a:p>
            <a:pPr marL="0" indent="0"/>
            <a:r>
              <a:rPr lang="ru-RU" dirty="0"/>
              <a:t>*план –0,0 0евро / отчет – </a:t>
            </a:r>
            <a:r>
              <a:rPr lang="bg-BG" dirty="0"/>
              <a:t>359 020 евро</a:t>
            </a:r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3">
            <a:alphaModFix amt="50000"/>
          </a:blip>
          <a:srcRect t="7728" b="7719"/>
          <a:stretch/>
        </p:blipFill>
        <p:spPr>
          <a:xfrm>
            <a:off x="0" y="-282150"/>
            <a:ext cx="9144000" cy="62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312900" y="-1444300"/>
            <a:ext cx="3068400" cy="1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Анастасия Грудова		 Катя Василева                     Счетоводител   	    	 Директор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                                email:n.vaptsarov@1ou-berk.com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502</Words>
  <Application>Microsoft Office PowerPoint</Application>
  <PresentationFormat>On-screen Show (16:9)</PresentationFormat>
  <Paragraphs>58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Lobster</vt:lpstr>
      <vt:lpstr>Simple Light</vt:lpstr>
      <vt:lpstr>Обяснителна записка за касовото изпълнение на  бюджета на Първо основно училище “Никола Йонков Вапцаров”,  гр. Берковица</vt:lpstr>
      <vt:lpstr>Разходи по параграфи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Приходи по параграфи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Обяснителна записка на отчет по бюджета на Първо основно училище “Никола Йонков Вапцаров”,  гр. Берковица</dc:title>
  <dc:creator>User</dc:creator>
  <cp:lastModifiedBy>Anastasiq Grudova</cp:lastModifiedBy>
  <cp:revision>28</cp:revision>
  <dcterms:modified xsi:type="dcterms:W3CDTF">2026-04-30T11:46:25Z</dcterms:modified>
</cp:coreProperties>
</file>